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499" r:id="rId11"/>
    <p:sldId id="449" r:id="rId12"/>
    <p:sldId id="393" r:id="rId13"/>
    <p:sldId id="433" r:id="rId14"/>
    <p:sldId id="425" r:id="rId15"/>
    <p:sldId id="426" r:id="rId16"/>
    <p:sldId id="427" r:id="rId17"/>
    <p:sldId id="463" r:id="rId18"/>
    <p:sldId id="458" r:id="rId19"/>
    <p:sldId id="459" r:id="rId20"/>
    <p:sldId id="460" r:id="rId21"/>
    <p:sldId id="461" r:id="rId22"/>
    <p:sldId id="462" r:id="rId23"/>
    <p:sldId id="456" r:id="rId24"/>
    <p:sldId id="457" r:id="rId25"/>
    <p:sldId id="490" r:id="rId26"/>
    <p:sldId id="432" r:id="rId27"/>
    <p:sldId id="434" r:id="rId28"/>
    <p:sldId id="428" r:id="rId29"/>
    <p:sldId id="448" r:id="rId30"/>
    <p:sldId id="507" r:id="rId31"/>
    <p:sldId id="509" r:id="rId32"/>
    <p:sldId id="508" r:id="rId33"/>
    <p:sldId id="505" r:id="rId34"/>
    <p:sldId id="447" r:id="rId35"/>
    <p:sldId id="498" r:id="rId36"/>
    <p:sldId id="446" r:id="rId37"/>
    <p:sldId id="491" r:id="rId38"/>
    <p:sldId id="492" r:id="rId39"/>
    <p:sldId id="501" r:id="rId40"/>
    <p:sldId id="415" r:id="rId41"/>
    <p:sldId id="502" r:id="rId42"/>
    <p:sldId id="503" r:id="rId43"/>
    <p:sldId id="504" r:id="rId44"/>
    <p:sldId id="450" r:id="rId45"/>
    <p:sldId id="442" r:id="rId46"/>
    <p:sldId id="443" r:id="rId47"/>
    <p:sldId id="452" r:id="rId48"/>
    <p:sldId id="474" r:id="rId49"/>
    <p:sldId id="472" r:id="rId50"/>
    <p:sldId id="473" r:id="rId51"/>
    <p:sldId id="481" r:id="rId52"/>
    <p:sldId id="475" r:id="rId53"/>
    <p:sldId id="476" r:id="rId54"/>
    <p:sldId id="479" r:id="rId55"/>
    <p:sldId id="478" r:id="rId56"/>
    <p:sldId id="471" r:id="rId57"/>
    <p:sldId id="480" r:id="rId58"/>
    <p:sldId id="469" r:id="rId59"/>
    <p:sldId id="451" r:id="rId60"/>
    <p:sldId id="444" r:id="rId61"/>
    <p:sldId id="454" r:id="rId62"/>
    <p:sldId id="483" r:id="rId63"/>
    <p:sldId id="482" r:id="rId64"/>
    <p:sldId id="445" r:id="rId65"/>
    <p:sldId id="453" r:id="rId66"/>
    <p:sldId id="484" r:id="rId67"/>
    <p:sldId id="485" r:id="rId68"/>
    <p:sldId id="486" r:id="rId69"/>
    <p:sldId id="487" r:id="rId70"/>
    <p:sldId id="489" r:id="rId71"/>
    <p:sldId id="497" r:id="rId72"/>
    <p:sldId id="488" r:id="rId73"/>
    <p:sldId id="493" r:id="rId74"/>
    <p:sldId id="494" r:id="rId75"/>
    <p:sldId id="49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3" d="100"/>
          <a:sy n="73" d="100"/>
        </p:scale>
        <p:origin x="41" y="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stereo-depth-estimation" TargetMode="Externa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0373.pdf" TargetMode="External"/><Relationship Id="rId7" Type="http://schemas.openxmlformats.org/officeDocument/2006/relationships/hyperlink" Target="https://arxiv.org/pdf/2007.12140v5.pdf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8.09770.pdf" TargetMode="External"/><Relationship Id="rId5" Type="http://schemas.openxmlformats.org/officeDocument/2006/relationships/hyperlink" Target="https://arxiv.org/pdf/1803.09719.pdf" TargetMode="External"/><Relationship Id="rId4" Type="http://schemas.openxmlformats.org/officeDocument/2006/relationships/hyperlink" Target="https://arxiv.org/pdf/1803.0866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</a:t>
            </a:r>
            <a:r>
              <a:rPr lang="en-US" sz="4000">
                <a:latin typeface="+mn-lt"/>
              </a:rPr>
              <a:t>Vision Bibliography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5"/>
              </a:rPr>
              <a:t>Papers with Code Stereo Depth Estimation task 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46" y="1539381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921CF-9A1F-6020-6067-51E3ADB19FC2}"/>
              </a:ext>
            </a:extLst>
          </p:cNvPr>
          <p:cNvSpPr txBox="1"/>
          <p:nvPr/>
        </p:nvSpPr>
        <p:spPr>
          <a:xfrm>
            <a:off x="5565299" y="56371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8" grpId="0"/>
      <p:bldP spid="3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65074" y="57810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blipFill>
                <a:blip r:embed="rId2"/>
                <a:stretch>
                  <a:fillRect l="-3153"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38112" y="5773196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inverse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2"/>
                <a:stretch>
                  <a:fillRect l="-2757" t="-2201" r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/>
              <a:t>Medical imaging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lines </a:t>
            </a:r>
            <a:r>
              <a:rPr lang="en-US" dirty="0"/>
              <a:t>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 to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b="1" dirty="0" err="1"/>
                  <a:t>Epipode</a:t>
                </a:r>
                <a:r>
                  <a:rPr lang="en-US" b="1" dirty="0"/>
                  <a:t> is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1" dirty="0"/>
                  <a:t>!</a:t>
                </a:r>
              </a:p>
              <a:p>
                <a:r>
                  <a:rPr lang="en-US" b="1" dirty="0" err="1"/>
                  <a:t>Epipolar</a:t>
                </a:r>
                <a:r>
                  <a:rPr lang="en-US" b="1" dirty="0"/>
                  <a:t> lines are horizontal </a:t>
                </a:r>
                <a:r>
                  <a:rPr lang="en-US" dirty="0"/>
                  <a:t>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When 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Limits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Stereo Depth Estimation Uses 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plane</a:t>
            </a:r>
          </a:p>
          <a:p>
            <a:r>
              <a:rPr lang="en-US" b="1" dirty="0"/>
              <a:t>Slant</a:t>
            </a:r>
            <a:r>
              <a:rPr lang="en-US" dirty="0"/>
              <a:t> of the line makes depth ambiguous </a:t>
            </a:r>
          </a:p>
          <a:p>
            <a:r>
              <a:rPr lang="en-US" dirty="0"/>
              <a:t>Prospective transformation of edge-on surface has 0 eigenvalues!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02284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coordinates</a:t>
            </a:r>
          </a:p>
          <a:p>
            <a:r>
              <a:rPr lang="en-US" dirty="0"/>
              <a:t>Local slant of surfaces creates ambiguity in depth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AA36-2396-1324-76AE-5339B851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19" y="2727915"/>
            <a:ext cx="6444286" cy="407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E98E7-C498-451D-D8E6-6B20DC053EB1}"/>
              </a:ext>
            </a:extLst>
          </p:cNvPr>
          <p:cNvSpPr txBox="1"/>
          <p:nvPr/>
        </p:nvSpPr>
        <p:spPr>
          <a:xfrm>
            <a:off x="9119152" y="4174179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7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geometric shapes – Example of slanted circle </a:t>
            </a:r>
          </a:p>
          <a:p>
            <a:r>
              <a:rPr lang="en-US" dirty="0"/>
              <a:t>Local surfaces can have both slant and tilt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6114A-7062-E24A-2B66-B279096F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61"/>
            <a:ext cx="7823752" cy="4088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B3F0D-BC89-10CB-BDFD-9AA5F12F0B8A}"/>
              </a:ext>
            </a:extLst>
          </p:cNvPr>
          <p:cNvSpPr txBox="1"/>
          <p:nvPr/>
        </p:nvSpPr>
        <p:spPr>
          <a:xfrm>
            <a:off x="9119152" y="4179404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8096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702682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can be is directed toward a patterned target   </a:t>
            </a:r>
          </a:p>
          <a:p>
            <a:r>
              <a:rPr lang="en-US" dirty="0"/>
              <a:t>Distances between camera lenses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39" y="1053998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Cost volume contains similarity measured over all scales for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  <a:blipFill>
                <a:blip r:embed="rId2"/>
                <a:stretch>
                  <a:fillRect l="-1159" t="-261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multi-scale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</a:t>
                </a:r>
                <a:r>
                  <a:rPr lang="en-US" b="1" dirty="0"/>
                  <a:t>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</a:t>
            </a:r>
            <a:r>
              <a:rPr lang="en-US" sz="2400" b="1" dirty="0"/>
              <a:t>integrating of cost volume at different scales</a:t>
            </a:r>
            <a:r>
              <a:rPr lang="en-US" sz="2400" dirty="0"/>
              <a:t>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870" t="-3125" b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Active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3-D cost volume 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and scales are reduced at each groupwise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Passive 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single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The gradient of disparity from slant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Descriptor for 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, learned with a MLP network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10442011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transposed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747162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5" y="2000594"/>
                <a:ext cx="11217320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in the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5" y="2000594"/>
                <a:ext cx="11217320" cy="1428406"/>
              </a:xfrm>
              <a:prstGeom prst="rect">
                <a:avLst/>
              </a:prstGeom>
              <a:blipFill>
                <a:blip r:embed="rId3"/>
                <a:stretch>
                  <a:fillRect l="-815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04605" y="3429000"/>
            <a:ext cx="1406907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during propagation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gradient; matching key points between left and right difficult  </a:t>
            </a:r>
          </a:p>
          <a:p>
            <a:r>
              <a:rPr lang="en-US" dirty="0"/>
              <a:t>Repetitive patterns makes key point matches ambiguous  </a:t>
            </a:r>
          </a:p>
          <a:p>
            <a:r>
              <a:rPr lang="en-US" dirty="0"/>
              <a:t>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r>
              <a:rPr lang="en-US" dirty="0"/>
              <a:t>Reflective surfaces distort apparent depth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Deep NN approaches to Stereo Vision  </a:t>
            </a:r>
          </a:p>
          <a:p>
            <a:pPr lvl="1"/>
            <a:r>
              <a:rPr lang="en-US" dirty="0">
                <a:hlinkClick r:id="rId3"/>
              </a:rPr>
              <a:t>Deeper Depth Prediction with Fully Convolutional Residual Networks, </a:t>
            </a:r>
            <a:r>
              <a:rPr lang="en-US" dirty="0" err="1">
                <a:hlinkClick r:id="rId3"/>
              </a:rPr>
              <a:t>Laina</a:t>
            </a:r>
            <a:r>
              <a:rPr lang="en-US" dirty="0">
                <a:hlinkClick r:id="rId3"/>
              </a:rPr>
              <a:t>, et.al., 2016, 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5"/>
              </a:rPr>
              <a:t>Smolyanskiy</a:t>
            </a:r>
            <a:r>
              <a:rPr lang="en-US" dirty="0">
                <a:hlinkClick r:id="rId5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MobileStereoNet</a:t>
            </a:r>
            <a:r>
              <a:rPr lang="en-US" dirty="0">
                <a:hlinkClick r:id="rId6"/>
              </a:rPr>
              <a:t>: Towards Lightweight Deep Networks for Stereo Matching, </a:t>
            </a:r>
            <a:r>
              <a:rPr lang="en-US" dirty="0" err="1">
                <a:hlinkClick r:id="rId6"/>
              </a:rPr>
              <a:t>Shamsafar</a:t>
            </a:r>
            <a:r>
              <a:rPr lang="en-US" dirty="0">
                <a:hlinkClick r:id="rId6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HITNet</a:t>
            </a:r>
            <a:r>
              <a:rPr lang="en-US" dirty="0">
                <a:hlinkClick r:id="rId7"/>
              </a:rPr>
              <a:t>: Hierarchical Iterative Tile Refinement Network for Real-time Stereo Matching, </a:t>
            </a:r>
            <a:r>
              <a:rPr lang="en-US" dirty="0" err="1">
                <a:hlinkClick r:id="rId7"/>
              </a:rPr>
              <a:t>Tankovich</a:t>
            </a:r>
            <a:r>
              <a:rPr lang="en-US" dirty="0">
                <a:hlinkClick r:id="rId7"/>
              </a:rPr>
              <a:t>, et.al., 2023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7669</TotalTime>
  <Words>3612</Words>
  <Application>Microsoft Office PowerPoint</Application>
  <PresentationFormat>Widescreen</PresentationFormat>
  <Paragraphs>607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Bibliography </vt:lpstr>
      <vt:lpstr>3-D Computer Vision Bibliography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Limits of Depth Estimation Models</vt:lpstr>
      <vt:lpstr>Stereo Depth Estimation Uses Projective Geometry </vt:lpstr>
      <vt:lpstr>Slant Affects Stereo Depth Estimation</vt:lpstr>
      <vt:lpstr>Slant Affects 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408</cp:revision>
  <dcterms:created xsi:type="dcterms:W3CDTF">2022-04-24T20:15:20Z</dcterms:created>
  <dcterms:modified xsi:type="dcterms:W3CDTF">2025-04-27T03:02:54Z</dcterms:modified>
</cp:coreProperties>
</file>